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25" r:id="rId3"/>
    <p:sldId id="294" r:id="rId4"/>
    <p:sldId id="257" r:id="rId5"/>
    <p:sldId id="326" r:id="rId6"/>
    <p:sldId id="327" r:id="rId7"/>
    <p:sldId id="333" r:id="rId8"/>
    <p:sldId id="334" r:id="rId9"/>
    <p:sldId id="329" r:id="rId10"/>
    <p:sldId id="332" r:id="rId11"/>
    <p:sldId id="305" r:id="rId12"/>
    <p:sldId id="331" r:id="rId13"/>
    <p:sldId id="306" r:id="rId14"/>
    <p:sldId id="307" r:id="rId15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D3D2"/>
    <a:srgbClr val="8DC065"/>
    <a:srgbClr val="4BA33F"/>
    <a:srgbClr val="73B534"/>
    <a:srgbClr val="129A44"/>
    <a:srgbClr val="D1E0B2"/>
    <a:srgbClr val="FFFF99"/>
    <a:srgbClr val="CDDC1F"/>
    <a:srgbClr val="FACF76"/>
    <a:srgbClr val="008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1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46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026" cy="465296"/>
          </a:xfrm>
          <a:prstGeom prst="rect">
            <a:avLst/>
          </a:prstGeom>
        </p:spPr>
        <p:txBody>
          <a:bodyPr vert="horz" lIns="91464" tIns="45732" rIns="91464" bIns="4573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487" y="1"/>
            <a:ext cx="3043026" cy="465296"/>
          </a:xfrm>
          <a:prstGeom prst="rect">
            <a:avLst/>
          </a:prstGeom>
        </p:spPr>
        <p:txBody>
          <a:bodyPr vert="horz" lIns="91464" tIns="45732" rIns="91464" bIns="45732" rtlCol="0"/>
          <a:lstStyle>
            <a:lvl1pPr algn="r">
              <a:defRPr sz="1200"/>
            </a:lvl1pPr>
          </a:lstStyle>
          <a:p>
            <a:fld id="{277206D3-F86E-483C-8CD3-C46013E8AAC5}" type="datetimeFigureOut">
              <a:rPr lang="en-US" smtClean="0"/>
              <a:t>2/10/2017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217"/>
            <a:ext cx="3043026" cy="465296"/>
          </a:xfrm>
          <a:prstGeom prst="rect">
            <a:avLst/>
          </a:prstGeom>
        </p:spPr>
        <p:txBody>
          <a:bodyPr vert="horz" lIns="91464" tIns="45732" rIns="91464" bIns="4573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487" y="8842217"/>
            <a:ext cx="3043026" cy="465296"/>
          </a:xfrm>
          <a:prstGeom prst="rect">
            <a:avLst/>
          </a:prstGeom>
        </p:spPr>
        <p:txBody>
          <a:bodyPr vert="horz" lIns="91464" tIns="45732" rIns="91464" bIns="45732" rtlCol="0" anchor="b"/>
          <a:lstStyle>
            <a:lvl1pPr algn="r">
              <a:defRPr sz="1200"/>
            </a:lvl1pPr>
          </a:lstStyle>
          <a:p>
            <a:fld id="{0B371993-4274-4C12-BC8E-A11E857CD4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93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026" cy="465296"/>
          </a:xfrm>
          <a:prstGeom prst="rect">
            <a:avLst/>
          </a:prstGeom>
        </p:spPr>
        <p:txBody>
          <a:bodyPr vert="horz" lIns="91464" tIns="45732" rIns="91464" bIns="4573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487" y="1"/>
            <a:ext cx="3043026" cy="465296"/>
          </a:xfrm>
          <a:prstGeom prst="rect">
            <a:avLst/>
          </a:prstGeom>
        </p:spPr>
        <p:txBody>
          <a:bodyPr vert="horz" lIns="91464" tIns="45732" rIns="91464" bIns="45732" rtlCol="0"/>
          <a:lstStyle>
            <a:lvl1pPr algn="r">
              <a:defRPr sz="1200"/>
            </a:lvl1pPr>
          </a:lstStyle>
          <a:p>
            <a:fld id="{848EE1B7-573F-44B5-A2C6-C3037FAA46F7}" type="datetimeFigureOut">
              <a:rPr lang="en-US" smtClean="0"/>
              <a:t>2/10/2017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0088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4" tIns="45732" rIns="91464" bIns="4573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1108"/>
            <a:ext cx="5619116" cy="4189254"/>
          </a:xfrm>
          <a:prstGeom prst="rect">
            <a:avLst/>
          </a:prstGeom>
        </p:spPr>
        <p:txBody>
          <a:bodyPr vert="horz" lIns="91464" tIns="45732" rIns="91464" bIns="457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217"/>
            <a:ext cx="3043026" cy="465296"/>
          </a:xfrm>
          <a:prstGeom prst="rect">
            <a:avLst/>
          </a:prstGeom>
        </p:spPr>
        <p:txBody>
          <a:bodyPr vert="horz" lIns="91464" tIns="45732" rIns="91464" bIns="4573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487" y="8842217"/>
            <a:ext cx="3043026" cy="465296"/>
          </a:xfrm>
          <a:prstGeom prst="rect">
            <a:avLst/>
          </a:prstGeom>
        </p:spPr>
        <p:txBody>
          <a:bodyPr vert="horz" lIns="91464" tIns="45732" rIns="91464" bIns="45732" rtlCol="0" anchor="b"/>
          <a:lstStyle>
            <a:lvl1pPr algn="r">
              <a:defRPr sz="1200"/>
            </a:lvl1pPr>
          </a:lstStyle>
          <a:p>
            <a:fld id="{0FDDDF66-029D-45BF-8E53-1FE8CC1FF4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1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DDF66-029D-45BF-8E53-1FE8CC1FF4C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9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DDF66-029D-45BF-8E53-1FE8CC1FF4C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45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DDF66-029D-45BF-8E53-1FE8CC1FF4C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4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DDF66-029D-45BF-8E53-1FE8CC1FF4C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450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DDF66-029D-45BF-8E53-1FE8CC1FF4C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48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DDF66-029D-45BF-8E53-1FE8CC1FF4C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2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DDF66-029D-45BF-8E53-1FE8CC1FF4C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450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DDF66-029D-45BF-8E53-1FE8CC1FF4C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13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DDF66-029D-45BF-8E53-1FE8CC1FF4C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697" y="282356"/>
            <a:ext cx="8186682" cy="1470025"/>
          </a:xfrm>
        </p:spPr>
        <p:txBody>
          <a:bodyPr/>
          <a:lstStyle>
            <a:lvl1pPr algn="l">
              <a:defRPr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697" y="1752381"/>
            <a:ext cx="8186682" cy="1129205"/>
          </a:xfrm>
        </p:spPr>
        <p:txBody>
          <a:bodyPr/>
          <a:lstStyle>
            <a:lvl1pPr marL="0" indent="0" algn="l">
              <a:buNone/>
              <a:defRPr>
                <a:solidFill>
                  <a:srgbClr val="73B53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86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895132" y="2260389"/>
            <a:ext cx="7364248" cy="4475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846457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579" y="508088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37114" y="271394"/>
            <a:ext cx="6396748" cy="47975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579" y="564762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303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1793" y="183807"/>
            <a:ext cx="8005379" cy="63150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379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6096" y="2171700"/>
            <a:ext cx="7933559" cy="43797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8835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ullet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7272" y="2215817"/>
            <a:ext cx="3790950" cy="4344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808260" y="2215817"/>
            <a:ext cx="3790950" cy="4344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834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2128838"/>
            <a:ext cx="8135007" cy="4448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7042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2119313"/>
            <a:ext cx="8126248" cy="445841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05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79678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679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/>
          </p:nvPr>
        </p:nvSpPr>
        <p:spPr>
          <a:xfrm>
            <a:off x="4800600" y="2260623"/>
            <a:ext cx="3765331" cy="4308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1"/>
          </p:nvPr>
        </p:nvSpPr>
        <p:spPr>
          <a:xfrm>
            <a:off x="457200" y="2260623"/>
            <a:ext cx="3765331" cy="4308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342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824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14824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14282"/>
            <a:ext cx="3947182" cy="376344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2820550"/>
            <a:ext cx="3947182" cy="376344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6671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71013" y="2136450"/>
            <a:ext cx="7603726" cy="4309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77705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2163919"/>
            <a:ext cx="8229600" cy="4098496"/>
          </a:xfrm>
        </p:spPr>
        <p:txBody>
          <a:bodyPr/>
          <a:lstStyle>
            <a:lvl1pPr marL="0" indent="0">
              <a:buNone/>
              <a:defRPr>
                <a:solidFill>
                  <a:srgbClr val="6DD3D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444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492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43034"/>
            <a:ext cx="8229600" cy="874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38150"/>
            <a:ext cx="8229600" cy="4525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20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9" r:id="rId8"/>
    <p:sldLayoutId id="2147483655" r:id="rId9"/>
    <p:sldLayoutId id="2147483656" r:id="rId10"/>
    <p:sldLayoutId id="2147483657" r:id="rId11"/>
    <p:sldLayoutId id="2147483661" r:id="rId12"/>
    <p:sldLayoutId id="2147483660" r:id="rId13"/>
    <p:sldLayoutId id="214748366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rgbClr val="FACF76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28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Dumfries Pressure Zone Elevated Water Storage Tank Project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February 13,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638" y="2504119"/>
            <a:ext cx="6008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3B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Project Manager: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David L. Guerra, P.E.</a:t>
            </a:r>
          </a:p>
          <a:p>
            <a:r>
              <a:rPr lang="en-US" sz="2400" dirty="0">
                <a:solidFill>
                  <a:srgbClr val="73B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Engineer: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Hazen &amp; Sawyer </a:t>
            </a:r>
          </a:p>
        </p:txBody>
      </p:sp>
    </p:spTree>
    <p:extLst>
      <p:ext uri="{BB962C8B-B14F-4D97-AF65-F5344CB8AC3E}">
        <p14:creationId xmlns:p14="http://schemas.microsoft.com/office/powerpoint/2010/main" val="161997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Georgia" panose="02040502050405020303" pitchFamily="18" charset="0"/>
                <a:cs typeface="Arial" panose="020B0604020202020204" pitchFamily="34" charset="0"/>
              </a:rPr>
              <a:t>Preliminary Site Layout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t="11559" r="7249" b="11557"/>
          <a:stretch/>
        </p:blipFill>
        <p:spPr>
          <a:xfrm rot="16200000">
            <a:off x="2235282" y="317416"/>
            <a:ext cx="4655037" cy="72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59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Anticipated Project Schedule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23027" y="2203477"/>
            <a:ext cx="7694762" cy="4180072"/>
          </a:xfrm>
        </p:spPr>
        <p:txBody>
          <a:bodyPr>
            <a:noAutofit/>
          </a:bodyPr>
          <a:lstStyle/>
          <a:p>
            <a:pPr marL="342900" lvl="1" indent="-342900">
              <a:buBlip>
                <a:blip r:embed="rId3"/>
              </a:buBlip>
            </a:pPr>
            <a:r>
              <a:rPr lang="en-US" sz="2800" dirty="0"/>
              <a:t>Design and Permitting: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March 2017 – February 2019</a:t>
            </a:r>
          </a:p>
          <a:p>
            <a:pPr marL="342900" lvl="1" indent="-342900">
              <a:spcBef>
                <a:spcPts val="600"/>
              </a:spcBef>
              <a:buBlip>
                <a:blip r:embed="rId3"/>
              </a:buBlip>
            </a:pPr>
            <a:r>
              <a:rPr lang="en-US" sz="2800" dirty="0"/>
              <a:t>Community Outreach:  </a:t>
            </a:r>
            <a:r>
              <a:rPr lang="en-US" sz="2800" dirty="0">
                <a:solidFill>
                  <a:srgbClr val="FFFF00"/>
                </a:solidFill>
              </a:rPr>
              <a:t>Ongoing</a:t>
            </a:r>
          </a:p>
          <a:p>
            <a:pPr marL="342900" lvl="1" indent="-342900">
              <a:spcBef>
                <a:spcPts val="600"/>
              </a:spcBef>
              <a:buBlip>
                <a:blip r:embed="rId3"/>
              </a:buBlip>
            </a:pPr>
            <a:r>
              <a:rPr lang="en-US" sz="2800" dirty="0"/>
              <a:t>PWC Public Facility Review Process: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June 2017 – October 2017</a:t>
            </a:r>
          </a:p>
          <a:p>
            <a:pPr marL="342900" lvl="1" indent="-342900">
              <a:spcBef>
                <a:spcPts val="600"/>
              </a:spcBef>
              <a:buBlip>
                <a:blip r:embed="rId3"/>
              </a:buBlip>
            </a:pPr>
            <a:r>
              <a:rPr lang="en-US" sz="2800" dirty="0"/>
              <a:t>Start of Construction: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Spring 2019</a:t>
            </a:r>
          </a:p>
          <a:p>
            <a:pPr marL="342900" lvl="1" indent="-342900">
              <a:spcBef>
                <a:spcPts val="600"/>
              </a:spcBef>
              <a:buBlip>
                <a:blip r:embed="rId3"/>
              </a:buBlip>
            </a:pPr>
            <a:r>
              <a:rPr lang="en-US" sz="2800" dirty="0"/>
              <a:t>Construction Duration: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18 to 24 Months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85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1258" y="2139489"/>
            <a:ext cx="8645236" cy="4425213"/>
          </a:xfr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300" dirty="0"/>
              <a:t>Begin Final Design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23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300" dirty="0"/>
              <a:t>Start PWC Public Facility Review (PFR) Process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Submit application and documentation showing the project satisfies the intent of the approved comprehensive plan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Hold additional public meetings as needed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County sends out notification of a public meeting to all impacted residents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Public can provide input at Planning Commission meeting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300" dirty="0"/>
              <a:t>Design continues to meet PFR approval requirements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08404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54015" y="2482892"/>
            <a:ext cx="8135007" cy="4391603"/>
          </a:xfrm>
        </p:spPr>
        <p:txBody>
          <a:bodyPr>
            <a:normAutofit/>
          </a:bodyPr>
          <a:lstStyle/>
          <a:p>
            <a:pPr marL="342900" lvl="1" indent="-342900">
              <a:buBlip>
                <a:blip r:embed="rId3"/>
              </a:buBlip>
            </a:pPr>
            <a:r>
              <a:rPr lang="en-US" sz="2800" dirty="0"/>
              <a:t>Service Authority’s Community Relations Liaison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Marlo Thomas Watson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571-285-8127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/>
              <a:t>Project Email:  </a:t>
            </a:r>
            <a:r>
              <a:rPr lang="en-US" dirty="0">
                <a:solidFill>
                  <a:srgbClr val="FFFF00"/>
                </a:solidFill>
              </a:rPr>
              <a:t>dumfriestank@pwcsa.org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dirty="0"/>
              <a:t>Project Website:  </a:t>
            </a:r>
            <a:r>
              <a:rPr lang="en-US" dirty="0">
                <a:solidFill>
                  <a:srgbClr val="FFFF00"/>
                </a:solidFill>
              </a:rPr>
              <a:t>http://pwcsa.org/dumfries-tank-project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994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&amp; A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62045" y="3085473"/>
            <a:ext cx="3881887" cy="1443396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69135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14400" y="2356830"/>
            <a:ext cx="7221196" cy="3259209"/>
          </a:xfr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400" dirty="0"/>
              <a:t>Purpose of the Project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400" dirty="0"/>
              <a:t>Project History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dirty="0"/>
              <a:t>Preliminary Design Parameters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dirty="0"/>
              <a:t>Anticipated Project Duration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dirty="0"/>
              <a:t>Next Steps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dirty="0"/>
              <a:t>Contacts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dirty="0"/>
              <a:t>Q&amp;A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562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 of the Project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3871" y="2030059"/>
            <a:ext cx="8610086" cy="4010416"/>
          </a:xfr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en-US" dirty="0">
                <a:solidFill>
                  <a:srgbClr val="4BA33F"/>
                </a:solidFill>
              </a:rPr>
              <a:t>Improve Service and Reliability to the Community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4BA33F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Provides additional storage volume to help maintain system pressures during peak demands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Provides fire protection storage at build-out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Provides emergency storage in the event of a main break or power outage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Improves operational efficiency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/>
          </a:p>
          <a:p>
            <a:pPr lvl="1">
              <a:spcBef>
                <a:spcPts val="0"/>
              </a:spcBef>
            </a:pPr>
            <a:endParaRPr lang="en-US" dirty="0"/>
          </a:p>
          <a:p>
            <a:pPr lvl="1">
              <a:spcBef>
                <a:spcPts val="0"/>
              </a:spcBef>
            </a:pPr>
            <a:endParaRPr lang="en-US" dirty="0">
              <a:solidFill>
                <a:srgbClr val="4BA3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72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History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1258" y="2139489"/>
            <a:ext cx="8645236" cy="4425213"/>
          </a:xfr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300" dirty="0"/>
              <a:t>Tank requirement identified in the late 1990’s with the County’s development of the Cherry Hill Sector Plan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300" dirty="0"/>
              <a:t>Tank shown on the 2003 PWC Comprehensive Plan Map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300" dirty="0"/>
              <a:t>Tank introduced in the Service Authority’s 2005 Capital Improvement Program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300" dirty="0"/>
              <a:t>Site easement, access road and water main provided for by the Developer per proffer agreements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300" dirty="0"/>
              <a:t>Preliminary Engineering Report (PER) completed in October 2016 by the Service Authority’s design consultant</a:t>
            </a:r>
          </a:p>
        </p:txBody>
      </p:sp>
    </p:spTree>
    <p:extLst>
      <p:ext uri="{BB962C8B-B14F-4D97-AF65-F5344CB8AC3E}">
        <p14:creationId xmlns:p14="http://schemas.microsoft.com/office/powerpoint/2010/main" val="306621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Design Parameters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3871" y="1863804"/>
            <a:ext cx="8610086" cy="4010416"/>
          </a:xfr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4BA33F"/>
                </a:solidFill>
              </a:rPr>
              <a:t>Style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err="1"/>
              <a:t>Hydropillar</a:t>
            </a:r>
            <a:r>
              <a:rPr lang="en-US" dirty="0"/>
              <a:t> – steel bowl with steel fluted column base (most common style in PW County)</a:t>
            </a:r>
          </a:p>
          <a:p>
            <a:pPr lvl="1">
              <a:spcBef>
                <a:spcPts val="0"/>
              </a:spcBef>
            </a:pPr>
            <a:r>
              <a:rPr lang="en-US" dirty="0"/>
              <a:t>Site will incorporate the Service Authority’s standard security features of fencing and lighting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>
              <a:solidFill>
                <a:srgbClr val="4BA33F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4BA33F"/>
                </a:solidFill>
              </a:rPr>
              <a:t>Size &amp; Dimensions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2 million gallon capacity</a:t>
            </a:r>
          </a:p>
          <a:p>
            <a:pPr lvl="1">
              <a:spcBef>
                <a:spcPts val="0"/>
              </a:spcBef>
            </a:pPr>
            <a:r>
              <a:rPr lang="en-US" dirty="0"/>
              <a:t>Upper bowl diameter about 100 feet</a:t>
            </a:r>
          </a:p>
          <a:p>
            <a:pPr lvl="1">
              <a:spcBef>
                <a:spcPts val="0"/>
              </a:spcBef>
            </a:pPr>
            <a:r>
              <a:rPr lang="en-US" dirty="0"/>
              <a:t>Base diameter about 75 feet</a:t>
            </a:r>
          </a:p>
          <a:p>
            <a:pPr lvl="1">
              <a:spcBef>
                <a:spcPts val="0"/>
              </a:spcBef>
            </a:pPr>
            <a:r>
              <a:rPr lang="en-US" dirty="0"/>
              <a:t>Tank height approximately 115 feet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pPr lvl="1">
              <a:spcBef>
                <a:spcPts val="0"/>
              </a:spcBef>
            </a:pPr>
            <a:endParaRPr lang="en-US" dirty="0">
              <a:solidFill>
                <a:srgbClr val="4BA3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25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53" y="1638795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94" y="448031"/>
            <a:ext cx="8579922" cy="874604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Georgia" panose="02040502050405020303" pitchFamily="18" charset="0"/>
                <a:cs typeface="Arial" panose="020B0604020202020204" pitchFamily="34" charset="0"/>
              </a:rPr>
              <a:t>Service Authority’s  2 MG  Dominion Valley Tank </a:t>
            </a:r>
          </a:p>
        </p:txBody>
      </p:sp>
    </p:spTree>
    <p:extLst>
      <p:ext uri="{BB962C8B-B14F-4D97-AF65-F5344CB8AC3E}">
        <p14:creationId xmlns:p14="http://schemas.microsoft.com/office/powerpoint/2010/main" val="429034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94" y="448031"/>
            <a:ext cx="8579922" cy="874604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Georgia" panose="02040502050405020303" pitchFamily="18" charset="0"/>
                <a:cs typeface="Arial" panose="020B0604020202020204" pitchFamily="34" charset="0"/>
              </a:rPr>
              <a:t>Service Authority’s  2 MG  </a:t>
            </a:r>
            <a:br>
              <a:rPr lang="en-US" sz="3600" dirty="0"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3600" dirty="0">
                <a:latin typeface="Georgia" panose="02040502050405020303" pitchFamily="18" charset="0"/>
                <a:cs typeface="Arial" panose="020B0604020202020204" pitchFamily="34" charset="0"/>
              </a:rPr>
              <a:t>Gainesville Tank </a:t>
            </a:r>
          </a:p>
        </p:txBody>
      </p:sp>
      <p:pic>
        <p:nvPicPr>
          <p:cNvPr id="3" name="Picture 2" descr="The Gainesville T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79" y="1698170"/>
            <a:ext cx="7053941" cy="470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054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6156"/>
            <a:ext cx="8229600" cy="87460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Georgia" panose="02040502050405020303" pitchFamily="18" charset="0"/>
                <a:cs typeface="Arial" panose="020B0604020202020204" pitchFamily="34" charset="0"/>
              </a:rPr>
              <a:t>Overall Aerial 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10013" r="5021" b="54734"/>
          <a:stretch/>
        </p:blipFill>
        <p:spPr>
          <a:xfrm>
            <a:off x="240547" y="1310759"/>
            <a:ext cx="8671260" cy="4377521"/>
          </a:xfrm>
          <a:prstGeom prst="rect">
            <a:avLst/>
          </a:prstGeom>
        </p:spPr>
      </p:pic>
      <p:pic>
        <p:nvPicPr>
          <p:cNvPr id="1028" name="Picture 4" descr="C:\Users\eherrera\AppData\Local\Microsoft\Windows\Temporary Internet Files\Content.IE5\UE0C9217\fire-tower-6988-large[1].png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72" y="4208631"/>
            <a:ext cx="137160" cy="2249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84484" y="4683230"/>
            <a:ext cx="1358520" cy="1862617"/>
            <a:chOff x="1379478" y="4042075"/>
            <a:chExt cx="2217737" cy="3125787"/>
          </a:xfrm>
        </p:grpSpPr>
        <p:sp>
          <p:nvSpPr>
            <p:cNvPr id="3" name="AutoShape 6"/>
            <p:cNvSpPr>
              <a:spLocks noChangeArrowheads="1"/>
            </p:cNvSpPr>
            <p:nvPr/>
          </p:nvSpPr>
          <p:spPr bwMode="auto">
            <a:xfrm flipH="1">
              <a:off x="1379478" y="4042075"/>
              <a:ext cx="2217737" cy="3117849"/>
            </a:xfrm>
            <a:prstGeom prst="wedgeRectCallout">
              <a:avLst>
                <a:gd name="adj1" fmla="val 124607"/>
                <a:gd name="adj2" fmla="val -69450"/>
              </a:avLst>
            </a:prstGeom>
            <a:solidFill>
              <a:srgbClr val="9FC6E9"/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9" name="Picture 5" descr="i-7GWBthh-X2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9" t="7399" r="27037" b="7161"/>
            <a:stretch>
              <a:fillRect/>
            </a:stretch>
          </p:blipFill>
          <p:spPr bwMode="auto">
            <a:xfrm>
              <a:off x="1403290" y="4042075"/>
              <a:ext cx="2193925" cy="3125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in">
                  <a:solidFill>
                    <a:srgbClr val="68A0B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9190" dir="3011666" algn="ctr" rotWithShape="0">
                      <a:srgbClr val="02303D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8" name="Rectangular Callout 7"/>
          <p:cNvSpPr/>
          <p:nvPr/>
        </p:nvSpPr>
        <p:spPr>
          <a:xfrm>
            <a:off x="2831517" y="2873230"/>
            <a:ext cx="1455811" cy="427511"/>
          </a:xfrm>
          <a:prstGeom prst="wedgeRectCallout">
            <a:avLst>
              <a:gd name="adj1" fmla="val 94912"/>
              <a:gd name="adj2" fmla="val 1792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River Heritage Blvd</a:t>
            </a:r>
            <a:r>
              <a:rPr lang="en-US" dirty="0"/>
              <a:t>.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5735743" y="2162988"/>
            <a:ext cx="1455811" cy="427511"/>
          </a:xfrm>
          <a:prstGeom prst="wedgeRectCallout">
            <a:avLst>
              <a:gd name="adj1" fmla="val -66262"/>
              <a:gd name="adj2" fmla="val -95072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Potomac Shores Pkwy.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46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6156"/>
            <a:ext cx="8229600" cy="87460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Georgia" panose="02040502050405020303" pitchFamily="18" charset="0"/>
                <a:cs typeface="Arial" panose="020B0604020202020204" pitchFamily="34" charset="0"/>
              </a:rPr>
              <a:t>Site Aerial View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8" y="1417638"/>
            <a:ext cx="7724899" cy="5149933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6008914" y="4322618"/>
            <a:ext cx="1353787" cy="427511"/>
          </a:xfrm>
          <a:prstGeom prst="wedgeRectCallout">
            <a:avLst>
              <a:gd name="adj1" fmla="val -121379"/>
              <a:gd name="adj2" fmla="val 22777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Tank Site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1002717" y="2286633"/>
            <a:ext cx="1455811" cy="427511"/>
          </a:xfrm>
          <a:prstGeom prst="wedgeRectCallout">
            <a:avLst>
              <a:gd name="adj1" fmla="val 121576"/>
              <a:gd name="adj2" fmla="val 161191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River Heritage Blvd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044556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-Draf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Presentation-Draft</Template>
  <TotalTime>7678</TotalTime>
  <Words>397</Words>
  <Application>Microsoft Office PowerPoint</Application>
  <PresentationFormat>On-screen Show (4:3)</PresentationFormat>
  <Paragraphs>85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Georgia</vt:lpstr>
      <vt:lpstr>Rockwell</vt:lpstr>
      <vt:lpstr>Presentation-Draft</vt:lpstr>
      <vt:lpstr>Dumfries Pressure Zone Elevated Water Storage Tank Project</vt:lpstr>
      <vt:lpstr>Agenda</vt:lpstr>
      <vt:lpstr>Purpose of the Project</vt:lpstr>
      <vt:lpstr>Project History</vt:lpstr>
      <vt:lpstr>Preliminary Design Parameters</vt:lpstr>
      <vt:lpstr>Service Authority’s  2 MG  Dominion Valley Tank </vt:lpstr>
      <vt:lpstr>Service Authority’s  2 MG   Gainesville Tank </vt:lpstr>
      <vt:lpstr>Overall Aerial View</vt:lpstr>
      <vt:lpstr>Site Aerial View </vt:lpstr>
      <vt:lpstr>Preliminary Site Layout</vt:lpstr>
      <vt:lpstr>Anticipated Project Schedule</vt:lpstr>
      <vt:lpstr>Next Steps</vt:lpstr>
      <vt:lpstr>Contacts</vt:lpstr>
      <vt:lpstr>Q &amp; 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Willowbrook Subdivision &amp; Balsam Street</dc:title>
  <dc:creator>Debbie Maxwell</dc:creator>
  <cp:lastModifiedBy>Marlo Thomas Watson</cp:lastModifiedBy>
  <cp:revision>370</cp:revision>
  <cp:lastPrinted>2016-10-04T18:50:02Z</cp:lastPrinted>
  <dcterms:created xsi:type="dcterms:W3CDTF">2016-04-18T14:24:13Z</dcterms:created>
  <dcterms:modified xsi:type="dcterms:W3CDTF">2017-02-10T16:10:35Z</dcterms:modified>
</cp:coreProperties>
</file>